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8" r:id="rId3"/>
    <p:sldId id="259" r:id="rId4"/>
    <p:sldId id="267" r:id="rId5"/>
    <p:sldId id="268" r:id="rId6"/>
    <p:sldId id="270" r:id="rId7"/>
    <p:sldId id="269" r:id="rId8"/>
    <p:sldId id="266" r:id="rId9"/>
    <p:sldId id="263" r:id="rId10"/>
    <p:sldId id="265" r:id="rId11"/>
    <p:sldId id="262" r:id="rId12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4F61B-215A-4A7E-B5AF-065B828DF1CB}" type="datetimeFigureOut">
              <a:rPr lang="es-ES" smtClean="0"/>
              <a:t>20/02/2013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D5F83-01E7-423F-8FD9-A0E3523C4A0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43834" y="6404984"/>
            <a:ext cx="1192318" cy="365760"/>
          </a:xfrm>
        </p:spPr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7196158" cy="365760"/>
          </a:xfrm>
        </p:spPr>
        <p:txBody>
          <a:bodyPr/>
          <a:lstStyle>
            <a:lvl1pPr>
              <a:defRPr sz="900" b="1"/>
            </a:lvl1pPr>
          </a:lstStyle>
          <a:p>
            <a:r>
              <a:rPr lang="es-ES" dirty="0" smtClean="0"/>
              <a:t>DATOS REALES DEL 2012 SON A FECHA DE 31/09/2012 – 2012KO DATU ERREALAK 2012/09/31 ARTEKOAK DIRA</a:t>
            </a:r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pic>
        <p:nvPicPr>
          <p:cNvPr id="28" name="27 Imagen" descr="Logotipoa v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55715" y="0"/>
            <a:ext cx="1588285" cy="145963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EFD18A-5F9B-4B96-BBDF-B327A5E3AFF5}" type="datetimeFigureOut">
              <a:rPr lang="es-ES" smtClean="0"/>
              <a:pPr/>
              <a:t>20/02/2013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EFD18A-5F9B-4B96-BBDF-B327A5E3AFF5}" type="datetimeFigureOut">
              <a:rPr lang="es-ES" smtClean="0"/>
              <a:pPr/>
              <a:t>20/02/2013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2F0C66-6652-4EAE-AAED-4638B80A4A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1" name="16 Marcador de pie de página"/>
          <p:cNvSpPr txBox="1">
            <a:spLocks/>
          </p:cNvSpPr>
          <p:nvPr userDrawn="1"/>
        </p:nvSpPr>
        <p:spPr>
          <a:xfrm>
            <a:off x="304800" y="6429396"/>
            <a:ext cx="7196158" cy="365760"/>
          </a:xfrm>
          <a:prstGeom prst="rect">
            <a:avLst/>
          </a:prstGeom>
        </p:spPr>
        <p:txBody>
          <a:bodyPr/>
          <a:lstStyle>
            <a:lvl1pPr>
              <a:defRPr sz="9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DATOS REALES DEL 2012 SON A </a:t>
            </a:r>
            <a:r>
              <a:rPr kumimoji="0" lang="es-E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FECHA DE 30/11/2012 </a:t>
            </a:r>
            <a:r>
              <a:rPr kumimoji="0" lang="es-E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2012KO DATU ERREALAK </a:t>
            </a:r>
            <a:r>
              <a:rPr kumimoji="0" lang="es-E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2012/11/30 </a:t>
            </a:r>
            <a:r>
              <a:rPr kumimoji="0" lang="es-E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ARTEKOAK DIRA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23 Imagen" descr="logoa 1-25%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90892" y="206422"/>
            <a:ext cx="838826" cy="100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JENDEAURREKO AURKEZPENA</a:t>
            </a:r>
          </a:p>
          <a:p>
            <a:endParaRPr lang="es-ES" sz="1200" dirty="0" smtClean="0"/>
          </a:p>
          <a:p>
            <a:r>
              <a:rPr lang="es-ES" sz="1200" dirty="0" smtClean="0"/>
              <a:t>OTSAILAK 20</a:t>
            </a:r>
            <a:endParaRPr lang="es-ES" sz="12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Aurrekontu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 smtClean="0"/>
              <a:t>PARTEHARTZAILEAK</a:t>
            </a:r>
            <a:br>
              <a:rPr lang="es-ES" dirty="0" smtClean="0"/>
            </a:br>
            <a:r>
              <a:rPr lang="es-ES" dirty="0" smtClean="0"/>
              <a:t> 2012-13</a:t>
            </a:r>
            <a:endParaRPr lang="es-ES" dirty="0"/>
          </a:p>
        </p:txBody>
      </p:sp>
      <p:pic>
        <p:nvPicPr>
          <p:cNvPr id="5" name="4 Imagen" descr="logoa 1- 75%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94" y="4174450"/>
            <a:ext cx="2235790" cy="2683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758952"/>
          </a:xfrm>
        </p:spPr>
        <p:txBody>
          <a:bodyPr>
            <a:noAutofit/>
          </a:bodyPr>
          <a:lstStyle/>
          <a:p>
            <a:r>
              <a:rPr lang="es-ES" sz="2800" dirty="0" smtClean="0"/>
              <a:t>Inversiones </a:t>
            </a:r>
            <a:r>
              <a:rPr lang="es-ES" sz="2800" dirty="0" smtClean="0"/>
              <a:t>2013 – </a:t>
            </a:r>
            <a:r>
              <a:rPr lang="es-ES" sz="2800" dirty="0" err="1" smtClean="0"/>
              <a:t>Inbertsioak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(</a:t>
            </a:r>
            <a:r>
              <a:rPr lang="es-ES" sz="2800" dirty="0" err="1" smtClean="0"/>
              <a:t>kap</a:t>
            </a:r>
            <a:r>
              <a:rPr lang="es-ES" sz="2800" dirty="0" smtClean="0"/>
              <a:t>. 6)</a:t>
            </a:r>
            <a:endParaRPr lang="es-ES" sz="28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82" y="1285860"/>
          <a:ext cx="8715436" cy="2071702"/>
        </p:xfrm>
        <a:graphic>
          <a:graphicData uri="http://schemas.openxmlformats.org/drawingml/2006/table">
            <a:tbl>
              <a:tblPr/>
              <a:tblGrid>
                <a:gridCol w="5311539"/>
                <a:gridCol w="1306116"/>
                <a:gridCol w="1044893"/>
                <a:gridCol w="1052888"/>
              </a:tblGrid>
              <a:tr h="3259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2012AN EGIN </a:t>
                      </a:r>
                      <a:r>
                        <a:rPr lang="es-ES" sz="1600" b="1" i="0" u="none" strike="noStrike" dirty="0" smtClean="0">
                          <a:latin typeface="Arial"/>
                        </a:rPr>
                        <a:t>EZ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DIRENAK – </a:t>
                      </a:r>
                      <a:r>
                        <a:rPr lang="es-ES" sz="1600" b="1" i="0" u="none" strike="noStrike" baseline="0" dirty="0" smtClean="0">
                          <a:latin typeface="Arial"/>
                        </a:rPr>
                        <a:t>NO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REALIZADAS EN EL 2012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GASTO - GASTUA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SUBVENCIÓN - DIRULAGUNTZA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58">
                <a:tc vMerge="1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 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60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000" b="0" i="0" u="none" strike="noStrike" dirty="0">
                          <a:latin typeface="Arial"/>
                        </a:rPr>
                        <a:t>ATXULONDO. ASCENSOR - IGOGAILUA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133.930 €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     47.031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€ 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60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000" b="0" i="0" u="none" strike="noStrike" dirty="0">
                          <a:latin typeface="Arial"/>
                        </a:rPr>
                        <a:t>AREA 10: CAPTACION DE AGUA - UR KAPTAZIOAK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15.000 €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    6.750 €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60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000" b="0" i="0" u="none" strike="noStrike" dirty="0">
                          <a:latin typeface="Arial"/>
                        </a:rPr>
                        <a:t>SEINALIZACIÓN HORIZONTAL - SEINALIZAZIOAK MARGOTZEA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  3.000 €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60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OBRA SANEAMIENTO SAN MIGUEL (II FASE) - UR SANEAMENTUA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        445.205 €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     </a:t>
                      </a:r>
                      <a:r>
                        <a:rPr lang="es-ES" sz="1000" b="1" i="1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2.395 € </a:t>
                      </a:r>
                      <a:endParaRPr lang="es-ES" sz="1000" b="1" i="1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364.365 €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60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/ TOTAL</a:t>
                      </a:r>
                      <a:endParaRPr lang="es-ES" sz="10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597.135 €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2.395 </a:t>
                      </a:r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418.146 €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4282" y="3692233"/>
          <a:ext cx="8715436" cy="2379972"/>
        </p:xfrm>
        <a:graphic>
          <a:graphicData uri="http://schemas.openxmlformats.org/drawingml/2006/table">
            <a:tbl>
              <a:tblPr/>
              <a:tblGrid>
                <a:gridCol w="5357850"/>
                <a:gridCol w="1678793"/>
                <a:gridCol w="1678793"/>
              </a:tblGrid>
              <a:tr h="76634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rgbClr val="00B050"/>
                          </a:solidFill>
                          <a:latin typeface="Arial"/>
                        </a:rPr>
                        <a:t>2013RAKO AURREIKUSITAKOAK – PREVISTAS</a:t>
                      </a:r>
                      <a:r>
                        <a:rPr lang="es-ES" sz="1200" b="1" i="0" u="none" strike="noStrike" baseline="0" dirty="0" smtClean="0">
                          <a:solidFill>
                            <a:srgbClr val="00B050"/>
                          </a:solidFill>
                          <a:latin typeface="Arial"/>
                        </a:rPr>
                        <a:t> PARA EL 2013</a:t>
                      </a:r>
                      <a:endParaRPr lang="es-ES" sz="1200" b="1" i="0" u="none" strike="noStrike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AURREKONTUA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/ PRESUPUESTO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SUBVENCIÓN - DIRULAGUNTZA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06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OBRA SANEAMIENTO SAN MIGUEL (II FASE) - UR SANEAMENTUA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456.525 </a:t>
                      </a:r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364.365 </a:t>
                      </a:r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06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CAMINO</a:t>
                      </a:r>
                      <a:r>
                        <a:rPr lang="es-ES" sz="11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EIZMENDI – EIZMENDIRA DOAN BIDEA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54.000 €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27.000 €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06">
                <a:tc>
                  <a:txBody>
                    <a:bodyPr/>
                    <a:lstStyle/>
                    <a:p>
                      <a:pPr lvl="1" algn="l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RECOGIDA</a:t>
                      </a:r>
                      <a:r>
                        <a:rPr lang="es-ES" sz="11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DE BASURAS – HONDAKINEN BILKETARAKO TRESNERIA 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50.000</a:t>
                      </a:r>
                      <a:r>
                        <a:rPr lang="es-ES" sz="12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€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06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100" b="1" i="0" u="none" strike="noStrike" baseline="0" dirty="0" smtClean="0">
                          <a:latin typeface="Arial"/>
                        </a:rPr>
                        <a:t> / TOTAL</a:t>
                      </a:r>
                      <a:endParaRPr lang="es-ES" sz="11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560.525 €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391.365 €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411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2013ko </a:t>
            </a:r>
            <a:r>
              <a:rPr lang="es-ES" dirty="0" err="1" smtClean="0"/>
              <a:t>aurrekontuak</a:t>
            </a:r>
            <a:r>
              <a:rPr lang="es-ES" dirty="0" smtClean="0"/>
              <a:t> /</a:t>
            </a:r>
            <a:br>
              <a:rPr lang="es-ES" dirty="0" smtClean="0"/>
            </a:br>
            <a:r>
              <a:rPr lang="es-ES" dirty="0" smtClean="0"/>
              <a:t>Presupuestos </a:t>
            </a:r>
            <a:r>
              <a:rPr lang="es-ES" dirty="0" smtClean="0"/>
              <a:t>2013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7290" y="1928802"/>
            <a:ext cx="65722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 smtClean="0"/>
          </a:p>
          <a:p>
            <a:endParaRPr lang="es-ES" sz="2400" dirty="0" smtClean="0"/>
          </a:p>
          <a:p>
            <a:endParaRPr lang="es-ES" sz="2000" b="1" dirty="0"/>
          </a:p>
        </p:txBody>
      </p:sp>
      <p:pic>
        <p:nvPicPr>
          <p:cNvPr id="1028" name="Picture 4" descr="C:\Users\Nerea\AppData\Local\Microsoft\Windows\Temporary Internet Files\Content.IE5\37DT2T33\MC90029969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876"/>
            <a:ext cx="2744692" cy="2136603"/>
          </a:xfrm>
          <a:prstGeom prst="rect">
            <a:avLst/>
          </a:prstGeom>
          <a:noFill/>
        </p:spPr>
      </p:pic>
      <p:pic>
        <p:nvPicPr>
          <p:cNvPr id="1036" name="Picture 12" descr="C:\Users\Nerea\AppData\Local\Microsoft\Windows\Temporary Internet Files\Content.IE5\7V0T2F79\MC90005661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643050"/>
            <a:ext cx="1819275" cy="1450975"/>
          </a:xfrm>
          <a:prstGeom prst="rect">
            <a:avLst/>
          </a:prstGeom>
          <a:noFill/>
        </p:spPr>
      </p:pic>
      <p:pic>
        <p:nvPicPr>
          <p:cNvPr id="1040" name="Picture 16" descr="C:\Users\Nerea\AppData\Local\Microsoft\Windows\Temporary Internet Files\Content.IE5\1LX6YEGR\MC90028995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214686"/>
            <a:ext cx="2401888" cy="2759075"/>
          </a:xfrm>
          <a:prstGeom prst="rect">
            <a:avLst/>
          </a:prstGeom>
          <a:noFill/>
        </p:spPr>
      </p:pic>
      <p:pic>
        <p:nvPicPr>
          <p:cNvPr id="1041" name="Picture 17" descr="C:\Users\Nerea\AppData\Local\Microsoft\Windows\Temporary Internet Files\Content.IE5\TXQ52V2L\MC900089048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1714488"/>
            <a:ext cx="1031875" cy="181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Sarrerak</a:t>
            </a:r>
            <a:r>
              <a:rPr lang="es-ES" dirty="0" smtClean="0"/>
              <a:t> / Ingresos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4280" y="1500173"/>
          <a:ext cx="8715437" cy="4857787"/>
        </p:xfrm>
        <a:graphic>
          <a:graphicData uri="http://schemas.openxmlformats.org/drawingml/2006/table">
            <a:tbl>
              <a:tblPr/>
              <a:tblGrid>
                <a:gridCol w="3856909"/>
                <a:gridCol w="793283"/>
                <a:gridCol w="822663"/>
                <a:gridCol w="977582"/>
                <a:gridCol w="817323"/>
                <a:gridCol w="464752"/>
                <a:gridCol w="982925"/>
              </a:tblGrid>
              <a:tr h="3608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sng" strike="noStrike" dirty="0">
                          <a:latin typeface="Arial"/>
                        </a:rPr>
                        <a:t>INGRESOS - DIRU SARRERAK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 smtClean="0">
                          <a:latin typeface="Arial"/>
                        </a:rPr>
                        <a:t>2012</a:t>
                      </a:r>
                      <a:endParaRPr lang="es-ES" sz="105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40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 smtClean="0">
                        <a:latin typeface="Arial"/>
                      </a:endParaRPr>
                    </a:p>
                    <a:p>
                      <a:pPr algn="ctr" fontAlgn="ctr"/>
                      <a:r>
                        <a:rPr lang="es-ES" sz="900" b="0" i="0" u="none" strike="noStrike" dirty="0" smtClean="0">
                          <a:latin typeface="Arial"/>
                        </a:rPr>
                        <a:t>(</a:t>
                      </a:r>
                      <a:r>
                        <a:rPr lang="es-ES" sz="900" b="0" i="0" u="none" strike="noStrike" dirty="0" err="1" smtClean="0">
                          <a:latin typeface="Arial"/>
                        </a:rPr>
                        <a:t>azaroa</a:t>
                      </a:r>
                      <a:r>
                        <a:rPr lang="es-ES" sz="9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es-ES" sz="900" b="0" i="0" u="none" strike="noStrike" dirty="0" err="1" smtClean="0">
                          <a:latin typeface="Arial"/>
                        </a:rPr>
                        <a:t>barne</a:t>
                      </a:r>
                      <a:r>
                        <a:rPr lang="es-ES" sz="900" b="0" i="0" u="none" strike="noStrike" dirty="0" smtClean="0">
                          <a:latin typeface="Arial"/>
                        </a:rPr>
                        <a:t>)</a:t>
                      </a:r>
                      <a:endParaRPr lang="es-ES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1" u="none" strike="noStrike" dirty="0" err="1" smtClean="0">
                          <a:latin typeface="Arial"/>
                        </a:rPr>
                        <a:t>Desb</a:t>
                      </a:r>
                      <a:r>
                        <a:rPr lang="es-ES" sz="1000" b="1" i="1" u="none" strike="noStrike" dirty="0" smtClean="0">
                          <a:latin typeface="Arial"/>
                        </a:rPr>
                        <a:t>.</a:t>
                      </a:r>
                      <a:endParaRPr lang="es-ES" sz="1000" b="1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ZUZENEKO ZERGAK / IMPUESTOS DIRECTOS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511.344 €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514.028 €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522.250 €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520.667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100%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531.250 €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ZEHARKAKO ZERGAK / IMPUESTOS INDIRECTOS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16.505 €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102.691 €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50.000 €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54.908 €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110%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22.000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7729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TASAK ETA BESTELAKO DIRU-SARRERAK / TASAS Y OTROS INGRESOS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364.331 €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293.965 €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336.620 €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318.717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95%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295.500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TRASFERENTZIA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ARRUNTAK/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TRANSFERENCIAS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CORRIENTES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1.584.198 €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1.416.309 €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1.582.415 €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1.560.518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99%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1.431.950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ONDASUNEN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DIRU SARRERAK /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INGRESOS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PATRIMONIALES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25.608 €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41.015 €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35.050 €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20.259 </a:t>
                      </a:r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58%</a:t>
                      </a:r>
                      <a:endParaRPr lang="es-ES" sz="10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17.150 </a:t>
                      </a:r>
                      <a:r>
                        <a:rPr lang="es-ES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INBERTSIO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ERREALEN SALMENTAK /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ENAJENACION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DE INVERSIONES REALES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594.399 €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1.053.674 €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503.500 €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33.554 </a:t>
                      </a:r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</a:t>
                      </a:r>
                      <a:r>
                        <a:rPr lang="es-ES" sz="1000" b="1" i="1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%</a:t>
                      </a:r>
                      <a:endParaRPr lang="es-ES" sz="10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503.500 </a:t>
                      </a:r>
                      <a:r>
                        <a:rPr lang="es-ES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KAPITAL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TRANSFERENTZIAK /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TRANSFERENCIAS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DE CAPITAL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334.682 €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179.176 €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506.700 €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152.590 </a:t>
                      </a:r>
                      <a:r>
                        <a:rPr lang="es-ES" sz="10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30%</a:t>
                      </a:r>
                      <a:endParaRPr lang="es-ES" sz="1000" b="1" i="1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391.365 </a:t>
                      </a:r>
                      <a:r>
                        <a:rPr lang="es-ES" sz="1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6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AKTIBO FINANTZIARIOAK / ACTIVOS FINANCIEROS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11.269 €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15.100 €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7.215 €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6.987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97%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5.185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000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PASIBO FINANTZIARIOAK / PASIVOS FINANCIEROS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130.000 €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750 €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>
                          <a:latin typeface="Arial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latin typeface="Arial"/>
                        </a:rPr>
                        <a:t>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0008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DIRU SARRERAK /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TOTAL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INGRESOS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>
                          <a:latin typeface="Arial"/>
                        </a:rPr>
                        <a:t>3.572.336 €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latin typeface="Arial"/>
                        </a:rPr>
                        <a:t>3.616.709 €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>
                          <a:latin typeface="Arial"/>
                        </a:rPr>
                        <a:t>3.739.635 €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2.668.201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 smtClean="0">
                          <a:latin typeface="Arial"/>
                        </a:rPr>
                        <a:t>71%</a:t>
                      </a:r>
                      <a:endParaRPr lang="es-ES" sz="1000" b="1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3.197.900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Gastuak</a:t>
            </a:r>
            <a:r>
              <a:rPr lang="es-ES" dirty="0" smtClean="0"/>
              <a:t> / Gastos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42843" y="1500175"/>
          <a:ext cx="8858313" cy="4857785"/>
        </p:xfrm>
        <a:graphic>
          <a:graphicData uri="http://schemas.openxmlformats.org/drawingml/2006/table">
            <a:tbl>
              <a:tblPr/>
              <a:tblGrid>
                <a:gridCol w="3912941"/>
                <a:gridCol w="804809"/>
                <a:gridCol w="834615"/>
                <a:gridCol w="997205"/>
                <a:gridCol w="834615"/>
                <a:gridCol w="476923"/>
                <a:gridCol w="997205"/>
              </a:tblGrid>
              <a:tr h="3816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sng" strike="noStrike" dirty="0">
                          <a:latin typeface="Arial"/>
                        </a:rPr>
                        <a:t>GASTOS - GASTUAK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 smtClean="0">
                          <a:latin typeface="Arial"/>
                        </a:rPr>
                        <a:t>2012</a:t>
                      </a:r>
                      <a:endParaRPr lang="es-ES" sz="105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33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000" b="1" i="0" u="none" strike="noStrike" dirty="0" smtClean="0">
                        <a:latin typeface="Arial"/>
                      </a:endParaRPr>
                    </a:p>
                    <a:p>
                      <a:pPr algn="ctr" fontAlgn="ctr"/>
                      <a:r>
                        <a:rPr lang="es-ES" sz="900" b="0" i="0" u="none" strike="noStrike" dirty="0" smtClean="0">
                          <a:latin typeface="Arial"/>
                        </a:rPr>
                        <a:t>(</a:t>
                      </a:r>
                      <a:r>
                        <a:rPr lang="es-ES" sz="900" b="0" i="0" u="none" strike="noStrike" dirty="0" err="1" smtClean="0">
                          <a:latin typeface="Arial"/>
                        </a:rPr>
                        <a:t>azaroa</a:t>
                      </a:r>
                      <a:r>
                        <a:rPr lang="es-ES" sz="9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es-ES" sz="900" b="0" i="0" u="none" strike="noStrike" dirty="0" err="1" smtClean="0">
                          <a:latin typeface="Arial"/>
                        </a:rPr>
                        <a:t>barne</a:t>
                      </a:r>
                      <a:r>
                        <a:rPr lang="es-ES" sz="900" b="0" i="0" u="none" strike="noStrike" dirty="0" smtClean="0">
                          <a:latin typeface="Arial"/>
                        </a:rPr>
                        <a:t>)</a:t>
                      </a:r>
                      <a:endParaRPr lang="es-ES" sz="9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1" u="none" strike="noStrike" dirty="0" err="1" smtClean="0">
                          <a:latin typeface="Arial"/>
                        </a:rPr>
                        <a:t>Desb</a:t>
                      </a:r>
                      <a:r>
                        <a:rPr lang="es-ES" sz="1000" b="1" i="1" u="none" strike="noStrike" dirty="0" smtClean="0">
                          <a:latin typeface="Arial"/>
                        </a:rPr>
                        <a:t>.</a:t>
                      </a:r>
                      <a:endParaRPr lang="es-ES" sz="1000" b="1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PERTSONAL GASTUAK / GASTOS DE PERSONAL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1.122.663 €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1.123.206 €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1.148.752 €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976.582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85%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1.049.937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0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ZERBITZUAK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ETA GASTU ARRUNTAK /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GASTOS </a:t>
                      </a:r>
                      <a:r>
                        <a:rPr lang="es-ES" sz="1000" b="0" i="0" u="none" strike="noStrike" dirty="0">
                          <a:latin typeface="Arial"/>
                        </a:rPr>
                        <a:t>EN BIENES CORRIENTES Y SERVICIOS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656.478 €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687.454 €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579.395 €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525.618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91%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552.986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€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GASTU FINANTZARIOAK / GASTOS FINANCIEROS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79.779 €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85.701 €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91.900 €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64.073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70%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61.600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€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TRASFERENTZIA ARRUNTAK / TRANSFERENCIAS CORRIENTES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650.737 €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651.298 €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591.860 €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474.769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578.155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€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INBERTSIO ERREALAK / INVERSIONES REALES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412.352 €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464.652 €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1" i="1" u="none" strike="noStrike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911.610 €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1" i="1" u="none" strike="noStrike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103.629 €</a:t>
                      </a:r>
                      <a:endParaRPr kumimoji="0" lang="es-ES" sz="1000" b="1" i="1" u="none" strike="noStrike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1" i="1" u="none" strike="noStrike" kern="1200" dirty="0" smtClean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11%</a:t>
                      </a:r>
                      <a:endParaRPr kumimoji="0" lang="es-ES" sz="1000" b="1" i="1" u="none" strike="noStrike" kern="1200" dirty="0">
                        <a:solidFill>
                          <a:schemeClr val="bg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616.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920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€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63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AKTIBO FINANTZIARIOAK / ACTIVOS FINANCIEROS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71.280 €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750 €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5.410 €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7.084 €</a:t>
                      </a:r>
                      <a:endParaRPr kumimoji="0" lang="es-ES" sz="10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000" b="0" i="1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5.410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37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PASIBO FINANTZIARIOAK / PASIVOS FINANCIEROS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>
                          <a:latin typeface="Arial"/>
                        </a:rPr>
                        <a:t>358.998 €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407.626 €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latin typeface="Arial"/>
                        </a:rPr>
                        <a:t>408.710 €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370.488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00" b="0" i="0" u="none" strike="noStrike" dirty="0" smtClean="0">
                          <a:latin typeface="Arial"/>
                        </a:rPr>
                        <a:t>€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1" u="none" strike="noStrike" dirty="0" smtClean="0">
                          <a:latin typeface="Arial"/>
                        </a:rPr>
                        <a:t>91%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424.260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3730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GASTUAK /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TOTAL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GASTOS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>
                          <a:latin typeface="Arial"/>
                        </a:rPr>
                        <a:t>3.352.286 €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latin typeface="Arial"/>
                        </a:rPr>
                        <a:t>3.420.687 €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>
                          <a:latin typeface="Arial"/>
                        </a:rPr>
                        <a:t>3.737.638 €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2.522.244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 smtClean="0">
                          <a:latin typeface="Arial"/>
                        </a:rPr>
                        <a:t>67%</a:t>
                      </a:r>
                      <a:endParaRPr lang="es-ES" sz="1000" b="1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3.289.268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2285"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1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SOBERAKINA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/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REMANENTE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DE TESORERIA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latin typeface="Arial"/>
                        </a:rPr>
                        <a:t>220.050 €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latin typeface="Arial"/>
                        </a:rPr>
                        <a:t>196.022 €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- 195.885 </a:t>
                      </a:r>
                      <a:r>
                        <a:rPr lang="es-E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145.957  </a:t>
                      </a:r>
                      <a:r>
                        <a:rPr lang="es-ES" sz="10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1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- 91.368 €</a:t>
                      </a:r>
                      <a:endParaRPr lang="es-ES" sz="1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PERTSONAL GASTUAK / GASTOS DE PERSONAL</a:t>
            </a:r>
            <a:br>
              <a:rPr lang="es-ES" sz="2000" dirty="0" smtClean="0"/>
            </a:br>
            <a:r>
              <a:rPr lang="es-ES" sz="2000" dirty="0" smtClean="0"/>
              <a:t>(</a:t>
            </a:r>
            <a:r>
              <a:rPr lang="es-ES" sz="2000" dirty="0" err="1" smtClean="0"/>
              <a:t>kap</a:t>
            </a:r>
            <a:r>
              <a:rPr lang="es-ES" sz="2000" dirty="0" smtClean="0"/>
              <a:t>. </a:t>
            </a:r>
            <a:r>
              <a:rPr lang="es-ES" sz="2000" dirty="0" smtClean="0"/>
              <a:t>1 )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77" y="1500179"/>
          <a:ext cx="8501126" cy="4714903"/>
        </p:xfrm>
        <a:graphic>
          <a:graphicData uri="http://schemas.openxmlformats.org/drawingml/2006/table">
            <a:tbl>
              <a:tblPr/>
              <a:tblGrid>
                <a:gridCol w="4714913"/>
                <a:gridCol w="857256"/>
                <a:gridCol w="785818"/>
                <a:gridCol w="2143139"/>
              </a:tblGrid>
              <a:tr h="286906">
                <a:tc rowSpan="2">
                  <a:txBody>
                    <a:bodyPr/>
                    <a:lstStyle/>
                    <a:p>
                      <a:pPr algn="ctr" fontAlgn="ctr"/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latin typeface="Arial"/>
                        </a:rPr>
                        <a:t>Nº personas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4898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latin typeface="Arial"/>
                        </a:rPr>
                        <a:t>2012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latin typeface="Arial"/>
                        </a:rPr>
                        <a:t>2013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 smtClean="0">
                          <a:latin typeface="Arial"/>
                        </a:rPr>
                        <a:t>Aurrekontua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ES" sz="1050" b="0" i="0" u="none" strike="noStrike" dirty="0" smtClean="0">
                          <a:latin typeface="Arial"/>
                        </a:rPr>
                        <a:t>(</a:t>
                      </a:r>
                      <a:r>
                        <a:rPr lang="es-ES" sz="1050" b="0" i="0" u="none" strike="noStrike" dirty="0" err="1" smtClean="0">
                          <a:latin typeface="Arial"/>
                        </a:rPr>
                        <a:t>Gizarte</a:t>
                      </a:r>
                      <a:r>
                        <a:rPr lang="es-ES" sz="1050" b="0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050" b="0" i="0" u="none" strike="noStrike" baseline="0" dirty="0" err="1" smtClean="0">
                          <a:latin typeface="Arial"/>
                        </a:rPr>
                        <a:t>segurantza</a:t>
                      </a:r>
                      <a:r>
                        <a:rPr lang="es-ES" sz="1050" b="0" i="0" u="none" strike="noStrike" baseline="0" dirty="0" smtClean="0">
                          <a:latin typeface="Arial"/>
                        </a:rPr>
                        <a:t> aparte / </a:t>
                      </a:r>
                      <a:r>
                        <a:rPr lang="es-ES" sz="1050" b="0" i="0" u="none" strike="noStrike" baseline="0" dirty="0" err="1" smtClean="0">
                          <a:latin typeface="Arial"/>
                        </a:rPr>
                        <a:t>Seg</a:t>
                      </a:r>
                      <a:r>
                        <a:rPr lang="es-ES" sz="1050" b="0" i="0" u="none" strike="noStrike" baseline="0" dirty="0" smtClean="0">
                          <a:latin typeface="Arial"/>
                        </a:rPr>
                        <a:t>. Social aparte)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POLITIKOAK ALKATEA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- POLITICOS ALCALDE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1.5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1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43.330 €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IDAZKARITZAN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-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ADMINISTRACION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5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4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149.110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UDALTZAINAK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- MUNICIPALES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3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3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93.735 €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9261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OBRA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K, ZERBITZUAK eta INSTALAZIOAK – OBRAS, SERVICIOS E INSTALACIONES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4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4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165.540 €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HIRIGINTZA - URBANISMO 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0.5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0.5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23.170 €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781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KULTURA –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EUSKARA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3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3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107.165 €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INGURUMENA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-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AGRICULTURA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1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1.5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51.000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350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GARBITZAILEAK - LIMPIEZA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6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latin typeface="Arial"/>
                        </a:rPr>
                        <a:t>6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151.200 </a:t>
                      </a:r>
                      <a:r>
                        <a:rPr lang="es-ES" sz="12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5470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latin typeface="Arial"/>
                        </a:rPr>
                        <a:t>BESTEAK - OTROS  (BUZONEO,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MONITORES, CURSOS…)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s-ES" sz="1200" b="1" i="0" u="none" strike="noStrike" dirty="0" smtClean="0">
                          <a:latin typeface="Arial"/>
                        </a:rPr>
                        <a:t>21.825 €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547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TOTAL - GUZTIRA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smtClean="0">
                          <a:latin typeface="Arial"/>
                        </a:rPr>
                        <a:t>24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latin typeface="Arial"/>
                        </a:rPr>
                        <a:t>23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ctr" latinLnBrk="0" hangingPunct="1"/>
                      <a:r>
                        <a:rPr kumimoji="0" lang="es-E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806.075 €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ZERBITZU GASTUAK/ GASTOS POR SERVICIO</a:t>
            </a:r>
            <a:br>
              <a:rPr lang="es-ES" sz="2000" dirty="0" smtClean="0"/>
            </a:br>
            <a:r>
              <a:rPr lang="es-ES" sz="2000" dirty="0" smtClean="0"/>
              <a:t>(</a:t>
            </a:r>
            <a:r>
              <a:rPr lang="es-ES" sz="2000" dirty="0" err="1" smtClean="0"/>
              <a:t>kap</a:t>
            </a:r>
            <a:r>
              <a:rPr lang="es-ES" sz="2000" dirty="0" smtClean="0"/>
              <a:t>. 2)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28596" y="1749246"/>
          <a:ext cx="8429684" cy="4598003"/>
        </p:xfrm>
        <a:graphic>
          <a:graphicData uri="http://schemas.openxmlformats.org/drawingml/2006/table">
            <a:tbl>
              <a:tblPr/>
              <a:tblGrid>
                <a:gridCol w="6410069"/>
                <a:gridCol w="2019615"/>
              </a:tblGrid>
              <a:tr h="344250">
                <a:tc rowSpan="2">
                  <a:txBody>
                    <a:bodyPr/>
                    <a:lstStyle/>
                    <a:p>
                      <a:pPr algn="ctr" fontAlgn="ctr"/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50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 smtClean="0">
                          <a:latin typeface="Arial"/>
                        </a:rPr>
                        <a:t>Aurrekontua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ALOKAIRUAK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 ARRENDAMIENTOS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20.770 €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MANTENTZE LANAK /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MANTENIMIENTO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72.410 €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MATERIALAK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MATERIALES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6.050 €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ENERGIA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HORNITZAILEAK /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SUMINISTROS (GAS, LUZ, AGUA)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151.475 €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54124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TELEKOMUNIKAZIOAK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COMUNICACIONES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(TELEFONO..)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44.395 €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BESTEAK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OTROS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(SEGUROS, GASTOS JURIDICOS…)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37.020 €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94334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AZPIKONTRATAZIOAK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 SUBCONTRATACIONES (JARDINERIA, RECOGIDA DE ANIMALES, DESRATIZACION, ASESORIA JURIDICA…)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105.905 €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935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TOTAL - GUZTIRA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ctr" latinLnBrk="0" hangingPunct="1"/>
                      <a:r>
                        <a:rPr kumimoji="0" lang="es-ES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438.025 €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PASIBO FINANTZARIOAK / PASIVO FINANCIERO</a:t>
            </a:r>
            <a:br>
              <a:rPr lang="es-ES" sz="2000" dirty="0" smtClean="0"/>
            </a:br>
            <a:r>
              <a:rPr lang="es-ES" sz="2000" dirty="0" smtClean="0"/>
              <a:t> </a:t>
            </a:r>
            <a:r>
              <a:rPr lang="es-ES" sz="2000" dirty="0" smtClean="0"/>
              <a:t>(</a:t>
            </a:r>
            <a:r>
              <a:rPr lang="es-ES" sz="2000" dirty="0" err="1" smtClean="0"/>
              <a:t>kap</a:t>
            </a:r>
            <a:r>
              <a:rPr lang="es-ES" sz="2000" dirty="0" smtClean="0"/>
              <a:t> 3 + 9)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28596" y="1749246"/>
          <a:ext cx="8429684" cy="2525205"/>
        </p:xfrm>
        <a:graphic>
          <a:graphicData uri="http://schemas.openxmlformats.org/drawingml/2006/table">
            <a:tbl>
              <a:tblPr/>
              <a:tblGrid>
                <a:gridCol w="6410069"/>
                <a:gridCol w="2019615"/>
              </a:tblGrid>
              <a:tr h="344250">
                <a:tc rowSpan="2">
                  <a:txBody>
                    <a:bodyPr/>
                    <a:lstStyle/>
                    <a:p>
                      <a:pPr algn="ctr" fontAlgn="ctr"/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50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 smtClean="0">
                          <a:latin typeface="Arial"/>
                        </a:rPr>
                        <a:t>Aurrekontua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MAILEGUEN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INTERESAK / INTERESES DE PRESTAMOS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61.600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MAILEGUEN AMORTIZAZIOAN / AMORTIZACION DE PRESTAMOS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295.900 €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2009KO FONDO FORALAREN INTZULKETA / LIQUIDACION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NEGATIVA DEL FONDO FORAL 2009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128.360 €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935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TOTAL - GUZTIRA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ctr" latinLnBrk="0" hangingPunct="1"/>
                      <a:r>
                        <a:rPr kumimoji="0" lang="es-ES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485.860 €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2000" dirty="0" smtClean="0"/>
              <a:t>TRANSFERENTZIA ARRUNTAK/</a:t>
            </a:r>
            <a:br>
              <a:rPr lang="es-ES" sz="2000" dirty="0" smtClean="0"/>
            </a:br>
            <a:r>
              <a:rPr lang="es-ES" sz="2000" dirty="0" smtClean="0"/>
              <a:t> TRANSFERENCIAS CORRIENTES</a:t>
            </a:r>
            <a:br>
              <a:rPr lang="es-ES" sz="2000" dirty="0" smtClean="0"/>
            </a:br>
            <a:r>
              <a:rPr lang="es-ES" sz="2000" dirty="0" smtClean="0"/>
              <a:t>(</a:t>
            </a:r>
            <a:r>
              <a:rPr lang="es-ES" sz="2000" dirty="0" err="1" smtClean="0"/>
              <a:t>kap</a:t>
            </a:r>
            <a:r>
              <a:rPr lang="es-ES" sz="2000" dirty="0" smtClean="0"/>
              <a:t>. 4)</a:t>
            </a:r>
            <a:endParaRPr lang="es-ES" sz="20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28596" y="1749246"/>
          <a:ext cx="8429684" cy="3383557"/>
        </p:xfrm>
        <a:graphic>
          <a:graphicData uri="http://schemas.openxmlformats.org/drawingml/2006/table">
            <a:tbl>
              <a:tblPr/>
              <a:tblGrid>
                <a:gridCol w="6410069"/>
                <a:gridCol w="2019615"/>
              </a:tblGrid>
              <a:tr h="344250">
                <a:tc rowSpan="2">
                  <a:txBody>
                    <a:bodyPr/>
                    <a:lstStyle/>
                    <a:p>
                      <a:pPr algn="ctr" fontAlgn="ctr"/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50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 smtClean="0">
                          <a:latin typeface="Arial"/>
                        </a:rPr>
                        <a:t>Aurrekontua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170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MANKOMUNITATEAK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Loatzo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,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Aiztondo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,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Tolosaldea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zaborrak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377.730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826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DIRULAGUNTZAK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/SUBVENCIONES: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smtClean="0">
                          <a:latin typeface="Arial"/>
                        </a:rPr>
                        <a:t> Euskara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entitateei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(entidades relacionadas con el euskera)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smtClean="0">
                          <a:latin typeface="Arial"/>
                        </a:rPr>
                        <a:t>-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Kirol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entintateei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(entidades deportivas)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Elkartasun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proiektuei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(Proyectos de colaboración)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Festa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batzodeak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(Comisión de fiestas)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Kultur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entitateei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(entidades culturales)</a:t>
                      </a:r>
                    </a:p>
                    <a:p>
                      <a:pPr lvl="3" algn="l" fontAlgn="b">
                        <a:buFontTx/>
                        <a:buChar char="-"/>
                      </a:pP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Tolosalde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err="1" smtClean="0">
                          <a:latin typeface="Arial"/>
                        </a:rPr>
                        <a:t>Garatzen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200.425 €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935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TOTAL - GUZTIRA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rtl="0" eaLnBrk="1" fontAlgn="ctr" latinLnBrk="0" hangingPunct="1"/>
                      <a:r>
                        <a:rPr kumimoji="0" lang="es-ES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578.155 €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COMISIONES </a:t>
            </a:r>
            <a:r>
              <a:rPr lang="es-ES" sz="2400" dirty="0" smtClean="0"/>
              <a:t>– BATZORDEAK</a:t>
            </a:r>
            <a:br>
              <a:rPr lang="es-ES" sz="2400" dirty="0" smtClean="0"/>
            </a:br>
            <a:r>
              <a:rPr lang="es-ES" sz="2400" dirty="0" smtClean="0"/>
              <a:t>(</a:t>
            </a:r>
            <a:r>
              <a:rPr lang="es-ES" sz="2400" dirty="0" err="1" smtClean="0"/>
              <a:t>kap</a:t>
            </a:r>
            <a:r>
              <a:rPr lang="es-ES" sz="2400" dirty="0" smtClean="0"/>
              <a:t> 2)</a:t>
            </a:r>
            <a:endParaRPr lang="es-ES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79" y="1500178"/>
          <a:ext cx="8715438" cy="4231570"/>
        </p:xfrm>
        <a:graphic>
          <a:graphicData uri="http://schemas.openxmlformats.org/drawingml/2006/table">
            <a:tbl>
              <a:tblPr/>
              <a:tblGrid>
                <a:gridCol w="4000531"/>
                <a:gridCol w="928694"/>
                <a:gridCol w="928694"/>
                <a:gridCol w="928694"/>
                <a:gridCol w="886489"/>
                <a:gridCol w="1042336"/>
              </a:tblGrid>
              <a:tr h="3719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latin typeface="Arial"/>
                        </a:rPr>
                        <a:t>BATZORDEAK - COMISIONES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8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1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latin typeface="Arial"/>
                        </a:rPr>
                        <a:t>Erreala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KIROLA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(deportes)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28.018 €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32.401 €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27.145 €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</a:t>
                      </a:r>
                      <a:r>
                        <a:rPr lang="es-ES" sz="1200" b="0" i="0" u="none" strike="noStrike" dirty="0" smtClean="0">
                          <a:latin typeface="Arial"/>
                        </a:rPr>
                        <a:t>16.917 </a:t>
                      </a:r>
                      <a:r>
                        <a:rPr lang="es-ES" sz="1200" b="0" i="0" u="none" strike="noStrike" dirty="0"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27.746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€</a:t>
                      </a:r>
                      <a:endParaRPr lang="es-ES" sz="12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KULTURA 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39.017 €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48.231 €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33.195 €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</a:t>
                      </a:r>
                      <a:r>
                        <a:rPr lang="es-ES" sz="1200" b="0" i="0" u="none" strike="noStrike" dirty="0" smtClean="0">
                          <a:latin typeface="Arial"/>
                        </a:rPr>
                        <a:t>34.480 </a:t>
                      </a:r>
                      <a:r>
                        <a:rPr lang="es-ES" sz="1200" b="0" i="0" u="none" strike="noStrike" dirty="0"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19.950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INGURUMENA (medioambiente)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2.063 €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   524 €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17.360 €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</a:t>
                      </a:r>
                      <a:r>
                        <a:rPr lang="es-ES" sz="1200" b="0" i="0" u="none" strike="noStrike" dirty="0" smtClean="0">
                          <a:latin typeface="Arial"/>
                        </a:rPr>
                        <a:t>8.881 </a:t>
                      </a:r>
                      <a:r>
                        <a:rPr lang="es-ES" sz="1200" b="0" i="0" u="none" strike="noStrike" dirty="0"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0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GAZTERIA (Juventud)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5.845 €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6.505 €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4.000 €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10.228 €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2.850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6004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INTERNAZIONALISMOA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ETA GIZA ESKUBIDEAK (Internacionalismo y derechos humanos)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      -  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     -  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9.000 €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3.769 €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baseline="0" dirty="0" smtClean="0">
                          <a:latin typeface="Arial"/>
                        </a:rPr>
                        <a:t>10.500 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PAREKIDETASUNA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(Igualdad de género)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7.299 €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 5.112 €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24.000 €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 5.124 €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4.000 </a:t>
                      </a:r>
                      <a:r>
                        <a:rPr lang="es-ES" sz="12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1992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KOMUNIKAZIOA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(Comunicación)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11.296 €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13.741 €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14.000 €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13.720 €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es-ES" sz="1200" b="1" i="0" u="none" strike="noStrike" dirty="0" smtClean="0">
                          <a:latin typeface="Arial"/>
                        </a:rPr>
                        <a:t>13.565 </a:t>
                      </a:r>
                      <a:r>
                        <a:rPr lang="es-ES" sz="1200" b="1" i="0" u="none" strike="noStrike" dirty="0">
                          <a:latin typeface="Arial"/>
                        </a:rPr>
                        <a:t>€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874">
                <a:tc>
                  <a:txBody>
                    <a:bodyPr/>
                    <a:lstStyle/>
                    <a:p>
                      <a:pPr lvl="1" algn="l" fontAlgn="b"/>
                      <a:r>
                        <a:rPr lang="es-ES" sz="1200" b="1" i="0" u="none" strike="noStrike" dirty="0" smtClean="0">
                          <a:latin typeface="Arial"/>
                        </a:rPr>
                        <a:t>EUSKERA – HEZKUNTZA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(Educación)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46.722 €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latin typeface="Arial"/>
                        </a:rPr>
                        <a:t>      71.737 €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40.050 €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latin typeface="Arial"/>
                        </a:rPr>
                        <a:t>      </a:t>
                      </a:r>
                      <a:r>
                        <a:rPr lang="es-ES" sz="1200" b="0" i="0" u="none" strike="noStrike" dirty="0" smtClean="0">
                          <a:latin typeface="Arial"/>
                        </a:rPr>
                        <a:t>28.537 </a:t>
                      </a:r>
                      <a:r>
                        <a:rPr lang="es-ES" sz="1200" b="0" i="0" u="none" strike="noStrike" dirty="0"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s-ES" sz="1200" b="1" i="0" u="none" strike="noStrike" dirty="0" smtClean="0">
                          <a:latin typeface="Arial"/>
                        </a:rPr>
                        <a:t>35.250 €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387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TOTAL - GUZTIRA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    140.259 €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    178.252 €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    168.750 €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latin typeface="Arial"/>
                        </a:rPr>
                        <a:t>    113.154 €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r" rtl="0" eaLnBrk="1" fontAlgn="ctr" latinLnBrk="0" hangingPunct="1"/>
                      <a:r>
                        <a:rPr kumimoji="0" lang="es-ES" sz="12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113.861 €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Inversiones 2012 - </a:t>
            </a:r>
            <a:r>
              <a:rPr lang="es-ES" dirty="0" err="1" smtClean="0"/>
              <a:t>Inbertsioak</a:t>
            </a:r>
            <a:endParaRPr lang="es-E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282" y="1285860"/>
          <a:ext cx="8715436" cy="4723927"/>
        </p:xfrm>
        <a:graphic>
          <a:graphicData uri="http://schemas.openxmlformats.org/drawingml/2006/table">
            <a:tbl>
              <a:tblPr/>
              <a:tblGrid>
                <a:gridCol w="5311539"/>
                <a:gridCol w="1306116"/>
                <a:gridCol w="1044893"/>
                <a:gridCol w="1052888"/>
              </a:tblGrid>
              <a:tr h="2857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2012AN  EGIN DIRENAK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– REALIZADAS EN EL 2012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GASTO - GASTUA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SUBVENCIÓN - DIRULAGUNTZA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 vMerge="1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Aurrekontua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err="1" smtClean="0">
                          <a:latin typeface="Arial"/>
                        </a:rPr>
                        <a:t>Erreala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 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APARCAMIENTOS ZIZURKIL GOIA - APARKALEKUAK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30.000 €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979 €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REPARACIONES POR INUNDACIONES - UHOLDEENGATIK EGIN DIREN LANAK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10.000 €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0" i="1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8.550 €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ERNIO BIDEA: BARANDILLA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17.465 €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    3.495 €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latin typeface="Arial"/>
                        </a:rPr>
                        <a:t>ZONA COMPOSTAJE COMUNITARIO - KONPOSTAIA KOMUNITARIOA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</a:t>
                      </a:r>
                      <a:r>
                        <a:rPr lang="es-ES" sz="1000" b="0" i="1" u="none" strike="noStrike" dirty="0" smtClean="0">
                          <a:latin typeface="Arial"/>
                        </a:rPr>
                        <a:t>1.086 </a:t>
                      </a:r>
                      <a:r>
                        <a:rPr lang="es-ES" sz="1000" b="0" i="1" u="none" strike="noStrike" dirty="0">
                          <a:latin typeface="Arial"/>
                        </a:rPr>
                        <a:t>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REFORMAS EN EL LOCAL DE LA BRIGADA - OBRAK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14.366 €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VESTUARIOS BARA LOS BARRENDEROS - ALDAGELAK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2.237 €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7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RETIRAR PREFABRICADOS ESCUELA SAN MILLAN - PREFABRIKATUAK KENTZEA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20.000 €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128 €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  12.000 €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latin typeface="Arial"/>
                        </a:rPr>
                        <a:t>ESCUELA PEDRO Mª OTAÑO. VENTANAS - LEHIOAK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155.510 €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117.286 €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  93.305 €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35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/ TOTAL  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232.975 €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144.632 €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108.800 €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latin typeface="Arial"/>
                        </a:rPr>
                        <a:t>2012AN EGIN </a:t>
                      </a:r>
                      <a:r>
                        <a:rPr lang="es-ES" sz="1600" b="1" i="0" u="none" strike="noStrike" dirty="0" smtClean="0">
                          <a:latin typeface="Arial"/>
                        </a:rPr>
                        <a:t>EZ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DIRENAK – </a:t>
                      </a:r>
                      <a:r>
                        <a:rPr lang="es-ES" sz="1600" b="1" i="0" u="none" strike="noStrike" baseline="0" dirty="0" smtClean="0">
                          <a:latin typeface="Arial"/>
                        </a:rPr>
                        <a:t>NO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REALIZADAS EN EL 2012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ATXULONDO. ASCENSOR - IGOGAILUA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133.930 €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latin typeface="Arial"/>
                        </a:rPr>
                        <a:t>     47.031</a:t>
                      </a:r>
                      <a:r>
                        <a:rPr lang="es-ES" sz="1000" b="0" i="0" u="none" strike="noStrike" baseline="0" dirty="0" smtClean="0">
                          <a:latin typeface="Arial"/>
                        </a:rPr>
                        <a:t> € </a:t>
                      </a:r>
                      <a:endParaRPr lang="es-E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AREA 10: CAPTACION DE AGUA - UR KAPTAZIOAK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15.000 €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    6.750 €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SEINALIZACIÓN HORIZONTAL - SEINALIZAZIOAK MARGOTZEA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   3.000 €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        -  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OBRA SANEAMIENTO SAN MIGUEL (II FASE) - UR SANEAMENTUA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latin typeface="Arial"/>
                        </a:rPr>
                        <a:t>           445.205 €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1" u="none" strike="noStrike" dirty="0">
                          <a:latin typeface="Arial"/>
                        </a:rPr>
                        <a:t>        </a:t>
                      </a:r>
                      <a:r>
                        <a:rPr lang="es-ES" sz="1000" b="0" i="1" u="none" strike="noStrike" dirty="0" smtClean="0">
                          <a:latin typeface="Arial"/>
                        </a:rPr>
                        <a:t>2.395 € </a:t>
                      </a:r>
                      <a:endParaRPr lang="es-ES" sz="1000" b="0" i="1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latin typeface="Arial"/>
                        </a:rPr>
                        <a:t>   364.365 €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21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i="0" u="none" strike="noStrike" dirty="0" smtClean="0">
                          <a:latin typeface="Arial"/>
                        </a:rPr>
                        <a:t>GUZTIRA</a:t>
                      </a:r>
                      <a:r>
                        <a:rPr lang="es-ES" sz="1000" b="1" i="0" u="none" strike="noStrike" baseline="0" dirty="0" smtClean="0">
                          <a:latin typeface="Arial"/>
                        </a:rPr>
                        <a:t> / TOTAL</a:t>
                      </a:r>
                      <a:endParaRPr lang="es-ES" sz="1000" b="1" i="0" u="none" strike="noStrike" dirty="0" smtClean="0"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597.135 €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2.395 </a:t>
                      </a:r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418.146 €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449</TotalTime>
  <Words>1225</Words>
  <Application>Microsoft Office PowerPoint</Application>
  <PresentationFormat>Presentación en pantalla (4:3)</PresentationFormat>
  <Paragraphs>424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Aurrekontu  PARTEHARTZAILEAK  2012-13</vt:lpstr>
      <vt:lpstr>Sarrerak / Ingresos</vt:lpstr>
      <vt:lpstr>Gastuak / Gastos</vt:lpstr>
      <vt:lpstr>PERTSONAL GASTUAK / GASTOS DE PERSONAL (kap. 1 )</vt:lpstr>
      <vt:lpstr>ZERBITZU GASTUAK/ GASTOS POR SERVICIO (kap. 2)</vt:lpstr>
      <vt:lpstr>PASIBO FINANTZARIOAK / PASIVO FINANCIERO  (kap 3 + 9)</vt:lpstr>
      <vt:lpstr>TRANSFERENTZIA ARRUNTAK/  TRANSFERENCIAS CORRIENTES (kap. 4)</vt:lpstr>
      <vt:lpstr>COMISIONES – BATZORDEAK (kap 2)</vt:lpstr>
      <vt:lpstr>Inversiones 2012 - Inbertsioak</vt:lpstr>
      <vt:lpstr>Inversiones 2013 – Inbertsioak (kap. 6)</vt:lpstr>
      <vt:lpstr>2013ko aurrekontuak / Presupuestos 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Aurrekontuak 2012</dc:title>
  <dc:creator>nlizarraga</dc:creator>
  <cp:lastModifiedBy>Nerea</cp:lastModifiedBy>
  <cp:revision>47</cp:revision>
  <dcterms:created xsi:type="dcterms:W3CDTF">2012-03-13T13:43:06Z</dcterms:created>
  <dcterms:modified xsi:type="dcterms:W3CDTF">2013-02-20T16:04:15Z</dcterms:modified>
</cp:coreProperties>
</file>